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93" r:id="rId5"/>
    <p:sldId id="285" r:id="rId6"/>
    <p:sldId id="284" r:id="rId7"/>
    <p:sldId id="294" r:id="rId8"/>
    <p:sldId id="286" r:id="rId9"/>
    <p:sldId id="287" r:id="rId10"/>
    <p:sldId id="295" r:id="rId11"/>
    <p:sldId id="288" r:id="rId12"/>
    <p:sldId id="289" r:id="rId13"/>
    <p:sldId id="290" r:id="rId14"/>
    <p:sldId id="292" r:id="rId15"/>
    <p:sldId id="297" r:id="rId16"/>
    <p:sldId id="291" r:id="rId17"/>
    <p:sldId id="296" r:id="rId18"/>
    <p:sldId id="26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6666"/>
    <a:srgbClr val="000099"/>
    <a:srgbClr val="C4D8F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-360" y="-8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1AF572B-1776-4C62-ABA6-11249F8DEE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274" y="495894"/>
            <a:ext cx="7805821" cy="2387600"/>
          </a:xfrm>
        </p:spPr>
        <p:txBody>
          <a:bodyPr anchor="b"/>
          <a:lstStyle>
            <a:lvl1pPr algn="ctr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F39A5479-32F7-40D5-AEAA-86AD2F2CF3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6558548" y="2531662"/>
            <a:ext cx="5633452" cy="4345805"/>
          </a:xfrm>
          <a:prstGeom prst="rect">
            <a:avLst/>
          </a:prstGeom>
        </p:spPr>
      </p:pic>
      <p:sp>
        <p:nvSpPr>
          <p:cNvPr id="9" name="Блок-схема: подготовка 8">
            <a:extLst>
              <a:ext uri="{FF2B5EF4-FFF2-40B4-BE49-F238E27FC236}">
                <a16:creationId xmlns="" xmlns:a16="http://schemas.microsoft.com/office/drawing/2014/main" id="{E3C34BD0-1739-4B50-B134-8638CC270C9A}"/>
              </a:ext>
            </a:extLst>
          </p:cNvPr>
          <p:cNvSpPr/>
          <p:nvPr userDrawn="1"/>
        </p:nvSpPr>
        <p:spPr>
          <a:xfrm rot="2913810">
            <a:off x="-527302" y="4390960"/>
            <a:ext cx="4256654" cy="3746927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6" h="10645">
                <a:moveTo>
                  <a:pt x="52" y="5542"/>
                </a:moveTo>
                <a:cubicBezTo>
                  <a:pt x="395" y="3852"/>
                  <a:pt x="2820" y="1227"/>
                  <a:pt x="4241" y="395"/>
                </a:cubicBezTo>
                <a:cubicBezTo>
                  <a:pt x="5661" y="-437"/>
                  <a:pt x="7617" y="259"/>
                  <a:pt x="8577" y="548"/>
                </a:cubicBezTo>
                <a:cubicBezTo>
                  <a:pt x="9537" y="837"/>
                  <a:pt x="10362" y="814"/>
                  <a:pt x="10000" y="2128"/>
                </a:cubicBezTo>
                <a:cubicBezTo>
                  <a:pt x="9638" y="3442"/>
                  <a:pt x="7704" y="7032"/>
                  <a:pt x="6402" y="8433"/>
                </a:cubicBezTo>
                <a:cubicBezTo>
                  <a:pt x="5100" y="9834"/>
                  <a:pt x="3241" y="11018"/>
                  <a:pt x="2183" y="10536"/>
                </a:cubicBezTo>
                <a:cubicBezTo>
                  <a:pt x="1125" y="10054"/>
                  <a:pt x="-291" y="7232"/>
                  <a:pt x="52" y="5542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одготовка 8">
            <a:extLst>
              <a:ext uri="{FF2B5EF4-FFF2-40B4-BE49-F238E27FC236}">
                <a16:creationId xmlns="" xmlns:a16="http://schemas.microsoft.com/office/drawing/2014/main" id="{236813F1-B720-46AD-9B75-B1051773447F}"/>
              </a:ext>
            </a:extLst>
          </p:cNvPr>
          <p:cNvSpPr/>
          <p:nvPr userDrawn="1"/>
        </p:nvSpPr>
        <p:spPr>
          <a:xfrm rot="2913810">
            <a:off x="124171" y="-771090"/>
            <a:ext cx="2171177" cy="2533966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  <a:gd name="connsiteX0" fmla="*/ 52 w 8994"/>
              <a:gd name="connsiteY0" fmla="*/ 5623 h 10710"/>
              <a:gd name="connsiteX1" fmla="*/ 4241 w 8994"/>
              <a:gd name="connsiteY1" fmla="*/ 476 h 10710"/>
              <a:gd name="connsiteX2" fmla="*/ 8577 w 8994"/>
              <a:gd name="connsiteY2" fmla="*/ 629 h 10710"/>
              <a:gd name="connsiteX3" fmla="*/ 8577 w 8994"/>
              <a:gd name="connsiteY3" fmla="*/ 4037 h 10710"/>
              <a:gd name="connsiteX4" fmla="*/ 6402 w 8994"/>
              <a:gd name="connsiteY4" fmla="*/ 8514 h 10710"/>
              <a:gd name="connsiteX5" fmla="*/ 2183 w 8994"/>
              <a:gd name="connsiteY5" fmla="*/ 10617 h 10710"/>
              <a:gd name="connsiteX6" fmla="*/ 52 w 8994"/>
              <a:gd name="connsiteY6" fmla="*/ 5623 h 10710"/>
              <a:gd name="connsiteX0" fmla="*/ 58 w 9593"/>
              <a:gd name="connsiteY0" fmla="*/ 5243 h 9993"/>
              <a:gd name="connsiteX1" fmla="*/ 4715 w 9593"/>
              <a:gd name="connsiteY1" fmla="*/ 437 h 9993"/>
              <a:gd name="connsiteX2" fmla="*/ 8488 w 9593"/>
              <a:gd name="connsiteY2" fmla="*/ 600 h 9993"/>
              <a:gd name="connsiteX3" fmla="*/ 9536 w 9593"/>
              <a:gd name="connsiteY3" fmla="*/ 3762 h 9993"/>
              <a:gd name="connsiteX4" fmla="*/ 7118 w 9593"/>
              <a:gd name="connsiteY4" fmla="*/ 7943 h 9993"/>
              <a:gd name="connsiteX5" fmla="*/ 2427 w 9593"/>
              <a:gd name="connsiteY5" fmla="*/ 9906 h 9993"/>
              <a:gd name="connsiteX6" fmla="*/ 58 w 9593"/>
              <a:gd name="connsiteY6" fmla="*/ 5243 h 9993"/>
              <a:gd name="connsiteX0" fmla="*/ 99 w 10039"/>
              <a:gd name="connsiteY0" fmla="*/ 5247 h 11325"/>
              <a:gd name="connsiteX1" fmla="*/ 4954 w 10039"/>
              <a:gd name="connsiteY1" fmla="*/ 437 h 11325"/>
              <a:gd name="connsiteX2" fmla="*/ 8887 w 10039"/>
              <a:gd name="connsiteY2" fmla="*/ 600 h 11325"/>
              <a:gd name="connsiteX3" fmla="*/ 9980 w 10039"/>
              <a:gd name="connsiteY3" fmla="*/ 3765 h 11325"/>
              <a:gd name="connsiteX4" fmla="*/ 7459 w 10039"/>
              <a:gd name="connsiteY4" fmla="*/ 7949 h 11325"/>
              <a:gd name="connsiteX5" fmla="*/ 2134 w 10039"/>
              <a:gd name="connsiteY5" fmla="*/ 11272 h 11325"/>
              <a:gd name="connsiteX6" fmla="*/ 99 w 10039"/>
              <a:gd name="connsiteY6" fmla="*/ 5247 h 1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39" h="11325">
                <a:moveTo>
                  <a:pt x="99" y="5247"/>
                </a:moveTo>
                <a:cubicBezTo>
                  <a:pt x="569" y="3441"/>
                  <a:pt x="3489" y="1212"/>
                  <a:pt x="4954" y="437"/>
                </a:cubicBezTo>
                <a:cubicBezTo>
                  <a:pt x="6419" y="-337"/>
                  <a:pt x="8049" y="47"/>
                  <a:pt x="8887" y="600"/>
                </a:cubicBezTo>
                <a:cubicBezTo>
                  <a:pt x="9725" y="1155"/>
                  <a:pt x="10217" y="2540"/>
                  <a:pt x="9980" y="3765"/>
                </a:cubicBezTo>
                <a:cubicBezTo>
                  <a:pt x="9742" y="4989"/>
                  <a:pt x="8767" y="6698"/>
                  <a:pt x="7459" y="7949"/>
                </a:cubicBezTo>
                <a:cubicBezTo>
                  <a:pt x="6151" y="9200"/>
                  <a:pt x="3361" y="11722"/>
                  <a:pt x="2134" y="11272"/>
                </a:cubicBezTo>
                <a:cubicBezTo>
                  <a:pt x="908" y="10822"/>
                  <a:pt x="-371" y="7053"/>
                  <a:pt x="99" y="5247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44105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4B82FE4-32C6-4F9A-A230-D5D65B90A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23C670A2-7899-49D4-9F67-0EDBA803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D9A588C-A8E1-4E2D-BA65-82D6C5E9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868F747C-8840-4300-B4A0-F9000DE9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15675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E5618C-67AC-4E53-B57E-463193B84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493BAF7-0882-4463-B233-5A8B52593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B4B30EB-BEC5-4F8D-8508-276675531C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C870581-0A58-4EA4-96A0-1107B6F75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018C6F3-CB0A-45C1-899D-64B3D5BC6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D67379B-76C9-4B87-AF63-7A2BA6D63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30155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9CFF00-224A-4E89-88F7-48731CC35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C622DE6D-4696-4FC2-8BE9-0ECDAC086E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A7E5505-8404-4DC0-B245-5924C64F5F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15546A1-DAF6-4219-82D9-72CE8DF62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2B1E86D-CC23-4496-9046-E6DFD7781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81CE338-46D3-4F0E-8307-C8E839EF5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26713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EA84133-19A6-41AC-98EA-1E9A49FCD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ACBF3CEA-05A3-41C7-B7B9-F6F09F9273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7B3CB37-107D-45E7-9627-EAD42509C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152E880-2D88-4C29-927A-491D1C445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4C551D2-6D8A-4577-B662-B97B4D444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9677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14059608-F023-4347-BE89-BA872A106A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D876AFF-6ACF-43A8-A68E-F3A58C5609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E926CE7-850E-49BC-90B4-8F92719EA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A7AC25D-C3FA-4ED3-B5DE-77FAF7159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3C37F5C-3A15-48EC-943C-B1D0C8677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5000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28139-48B5-494F-8CCD-700C8E4A1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FDFE504-D25C-4EF1-83E2-717ACC15A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Блок-схема: подготовка 8">
            <a:extLst>
              <a:ext uri="{FF2B5EF4-FFF2-40B4-BE49-F238E27FC236}">
                <a16:creationId xmlns="" xmlns:a16="http://schemas.microsoft.com/office/drawing/2014/main" id="{F9A0267F-C1EC-4886-81F1-F1B366ABF0E6}"/>
              </a:ext>
            </a:extLst>
          </p:cNvPr>
          <p:cNvSpPr/>
          <p:nvPr userDrawn="1"/>
        </p:nvSpPr>
        <p:spPr>
          <a:xfrm rot="2913810">
            <a:off x="8732202" y="-979937"/>
            <a:ext cx="4256654" cy="3746927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6" h="10645">
                <a:moveTo>
                  <a:pt x="52" y="5542"/>
                </a:moveTo>
                <a:cubicBezTo>
                  <a:pt x="395" y="3852"/>
                  <a:pt x="2820" y="1227"/>
                  <a:pt x="4241" y="395"/>
                </a:cubicBezTo>
                <a:cubicBezTo>
                  <a:pt x="5661" y="-437"/>
                  <a:pt x="7617" y="259"/>
                  <a:pt x="8577" y="548"/>
                </a:cubicBezTo>
                <a:cubicBezTo>
                  <a:pt x="9537" y="837"/>
                  <a:pt x="10362" y="814"/>
                  <a:pt x="10000" y="2128"/>
                </a:cubicBezTo>
                <a:cubicBezTo>
                  <a:pt x="9638" y="3442"/>
                  <a:pt x="7704" y="7032"/>
                  <a:pt x="6402" y="8433"/>
                </a:cubicBezTo>
                <a:cubicBezTo>
                  <a:pt x="5100" y="9834"/>
                  <a:pt x="3241" y="11018"/>
                  <a:pt x="2183" y="10536"/>
                </a:cubicBezTo>
                <a:cubicBezTo>
                  <a:pt x="1125" y="10054"/>
                  <a:pt x="-291" y="7232"/>
                  <a:pt x="52" y="5542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одготовка 8">
            <a:extLst>
              <a:ext uri="{FF2B5EF4-FFF2-40B4-BE49-F238E27FC236}">
                <a16:creationId xmlns="" xmlns:a16="http://schemas.microsoft.com/office/drawing/2014/main" id="{66D259D0-2C82-4856-BA4F-64F4DDF012A3}"/>
              </a:ext>
            </a:extLst>
          </p:cNvPr>
          <p:cNvSpPr/>
          <p:nvPr userDrawn="1"/>
        </p:nvSpPr>
        <p:spPr>
          <a:xfrm rot="2913810">
            <a:off x="-414448" y="4390823"/>
            <a:ext cx="4195111" cy="4158183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  <a:gd name="connsiteX0" fmla="*/ 209 w 10218"/>
              <a:gd name="connsiteY0" fmla="*/ 6429 h 11532"/>
              <a:gd name="connsiteX1" fmla="*/ 7414 w 10218"/>
              <a:gd name="connsiteY1" fmla="*/ 239 h 11532"/>
              <a:gd name="connsiteX2" fmla="*/ 8734 w 10218"/>
              <a:gd name="connsiteY2" fmla="*/ 1435 h 11532"/>
              <a:gd name="connsiteX3" fmla="*/ 10157 w 10218"/>
              <a:gd name="connsiteY3" fmla="*/ 3015 h 11532"/>
              <a:gd name="connsiteX4" fmla="*/ 6559 w 10218"/>
              <a:gd name="connsiteY4" fmla="*/ 9320 h 11532"/>
              <a:gd name="connsiteX5" fmla="*/ 2340 w 10218"/>
              <a:gd name="connsiteY5" fmla="*/ 11423 h 11532"/>
              <a:gd name="connsiteX6" fmla="*/ 209 w 10218"/>
              <a:gd name="connsiteY6" fmla="*/ 6429 h 11532"/>
              <a:gd name="connsiteX0" fmla="*/ 209 w 10937"/>
              <a:gd name="connsiteY0" fmla="*/ 6698 h 11801"/>
              <a:gd name="connsiteX1" fmla="*/ 7414 w 10937"/>
              <a:gd name="connsiteY1" fmla="*/ 508 h 11801"/>
              <a:gd name="connsiteX2" fmla="*/ 10727 w 10937"/>
              <a:gd name="connsiteY2" fmla="*/ 679 h 11801"/>
              <a:gd name="connsiteX3" fmla="*/ 10157 w 10937"/>
              <a:gd name="connsiteY3" fmla="*/ 3284 h 11801"/>
              <a:gd name="connsiteX4" fmla="*/ 6559 w 10937"/>
              <a:gd name="connsiteY4" fmla="*/ 9589 h 11801"/>
              <a:gd name="connsiteX5" fmla="*/ 2340 w 10937"/>
              <a:gd name="connsiteY5" fmla="*/ 11692 h 11801"/>
              <a:gd name="connsiteX6" fmla="*/ 209 w 10937"/>
              <a:gd name="connsiteY6" fmla="*/ 6698 h 11801"/>
              <a:gd name="connsiteX0" fmla="*/ 334 w 9875"/>
              <a:gd name="connsiteY0" fmla="*/ 4034 h 11771"/>
              <a:gd name="connsiteX1" fmla="*/ 6352 w 9875"/>
              <a:gd name="connsiteY1" fmla="*/ 328 h 11771"/>
              <a:gd name="connsiteX2" fmla="*/ 9665 w 9875"/>
              <a:gd name="connsiteY2" fmla="*/ 499 h 11771"/>
              <a:gd name="connsiteX3" fmla="*/ 9095 w 9875"/>
              <a:gd name="connsiteY3" fmla="*/ 3104 h 11771"/>
              <a:gd name="connsiteX4" fmla="*/ 5497 w 9875"/>
              <a:gd name="connsiteY4" fmla="*/ 9409 h 11771"/>
              <a:gd name="connsiteX5" fmla="*/ 1278 w 9875"/>
              <a:gd name="connsiteY5" fmla="*/ 11512 h 11771"/>
              <a:gd name="connsiteX6" fmla="*/ 334 w 9875"/>
              <a:gd name="connsiteY6" fmla="*/ 4034 h 11771"/>
              <a:gd name="connsiteX0" fmla="*/ 338 w 10066"/>
              <a:gd name="connsiteY0" fmla="*/ 3478 h 10036"/>
              <a:gd name="connsiteX1" fmla="*/ 6432 w 10066"/>
              <a:gd name="connsiteY1" fmla="*/ 330 h 10036"/>
              <a:gd name="connsiteX2" fmla="*/ 9787 w 10066"/>
              <a:gd name="connsiteY2" fmla="*/ 475 h 10036"/>
              <a:gd name="connsiteX3" fmla="*/ 9396 w 10066"/>
              <a:gd name="connsiteY3" fmla="*/ 3694 h 10036"/>
              <a:gd name="connsiteX4" fmla="*/ 5567 w 10066"/>
              <a:gd name="connsiteY4" fmla="*/ 8044 h 10036"/>
              <a:gd name="connsiteX5" fmla="*/ 1294 w 10066"/>
              <a:gd name="connsiteY5" fmla="*/ 9831 h 10036"/>
              <a:gd name="connsiteX6" fmla="*/ 338 w 10066"/>
              <a:gd name="connsiteY6" fmla="*/ 3478 h 10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66" h="10036">
                <a:moveTo>
                  <a:pt x="338" y="3478"/>
                </a:moveTo>
                <a:cubicBezTo>
                  <a:pt x="1195" y="1895"/>
                  <a:pt x="4858" y="830"/>
                  <a:pt x="6432" y="330"/>
                </a:cubicBezTo>
                <a:cubicBezTo>
                  <a:pt x="8007" y="-171"/>
                  <a:pt x="9293" y="-86"/>
                  <a:pt x="9787" y="475"/>
                </a:cubicBezTo>
                <a:cubicBezTo>
                  <a:pt x="10281" y="1036"/>
                  <a:pt x="10100" y="2432"/>
                  <a:pt x="9396" y="3694"/>
                </a:cubicBezTo>
                <a:cubicBezTo>
                  <a:pt x="8692" y="4956"/>
                  <a:pt x="6917" y="7021"/>
                  <a:pt x="5567" y="8044"/>
                </a:cubicBezTo>
                <a:cubicBezTo>
                  <a:pt x="4217" y="9067"/>
                  <a:pt x="2165" y="10592"/>
                  <a:pt x="1294" y="9831"/>
                </a:cubicBezTo>
                <a:cubicBezTo>
                  <a:pt x="423" y="9070"/>
                  <a:pt x="-518" y="5062"/>
                  <a:pt x="338" y="3478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83689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28139-48B5-494F-8CCD-700C8E4A1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FDFE504-D25C-4EF1-83E2-717ACC15A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Блок-схема: подготовка 8">
            <a:extLst>
              <a:ext uri="{FF2B5EF4-FFF2-40B4-BE49-F238E27FC236}">
                <a16:creationId xmlns="" xmlns:a16="http://schemas.microsoft.com/office/drawing/2014/main" id="{66D259D0-2C82-4856-BA4F-64F4DDF012A3}"/>
              </a:ext>
            </a:extLst>
          </p:cNvPr>
          <p:cNvSpPr/>
          <p:nvPr userDrawn="1"/>
        </p:nvSpPr>
        <p:spPr>
          <a:xfrm rot="2913810">
            <a:off x="969905" y="1677471"/>
            <a:ext cx="9361037" cy="9884930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  <a:gd name="connsiteX0" fmla="*/ 209 w 10218"/>
              <a:gd name="connsiteY0" fmla="*/ 6429 h 11532"/>
              <a:gd name="connsiteX1" fmla="*/ 7414 w 10218"/>
              <a:gd name="connsiteY1" fmla="*/ 239 h 11532"/>
              <a:gd name="connsiteX2" fmla="*/ 8734 w 10218"/>
              <a:gd name="connsiteY2" fmla="*/ 1435 h 11532"/>
              <a:gd name="connsiteX3" fmla="*/ 10157 w 10218"/>
              <a:gd name="connsiteY3" fmla="*/ 3015 h 11532"/>
              <a:gd name="connsiteX4" fmla="*/ 6559 w 10218"/>
              <a:gd name="connsiteY4" fmla="*/ 9320 h 11532"/>
              <a:gd name="connsiteX5" fmla="*/ 2340 w 10218"/>
              <a:gd name="connsiteY5" fmla="*/ 11423 h 11532"/>
              <a:gd name="connsiteX6" fmla="*/ 209 w 10218"/>
              <a:gd name="connsiteY6" fmla="*/ 6429 h 11532"/>
              <a:gd name="connsiteX0" fmla="*/ 209 w 10937"/>
              <a:gd name="connsiteY0" fmla="*/ 6698 h 11801"/>
              <a:gd name="connsiteX1" fmla="*/ 7414 w 10937"/>
              <a:gd name="connsiteY1" fmla="*/ 508 h 11801"/>
              <a:gd name="connsiteX2" fmla="*/ 10727 w 10937"/>
              <a:gd name="connsiteY2" fmla="*/ 679 h 11801"/>
              <a:gd name="connsiteX3" fmla="*/ 10157 w 10937"/>
              <a:gd name="connsiteY3" fmla="*/ 3284 h 11801"/>
              <a:gd name="connsiteX4" fmla="*/ 6559 w 10937"/>
              <a:gd name="connsiteY4" fmla="*/ 9589 h 11801"/>
              <a:gd name="connsiteX5" fmla="*/ 2340 w 10937"/>
              <a:gd name="connsiteY5" fmla="*/ 11692 h 11801"/>
              <a:gd name="connsiteX6" fmla="*/ 209 w 10937"/>
              <a:gd name="connsiteY6" fmla="*/ 6698 h 11801"/>
              <a:gd name="connsiteX0" fmla="*/ 334 w 9875"/>
              <a:gd name="connsiteY0" fmla="*/ 4034 h 11771"/>
              <a:gd name="connsiteX1" fmla="*/ 6352 w 9875"/>
              <a:gd name="connsiteY1" fmla="*/ 328 h 11771"/>
              <a:gd name="connsiteX2" fmla="*/ 9665 w 9875"/>
              <a:gd name="connsiteY2" fmla="*/ 499 h 11771"/>
              <a:gd name="connsiteX3" fmla="*/ 9095 w 9875"/>
              <a:gd name="connsiteY3" fmla="*/ 3104 h 11771"/>
              <a:gd name="connsiteX4" fmla="*/ 5497 w 9875"/>
              <a:gd name="connsiteY4" fmla="*/ 9409 h 11771"/>
              <a:gd name="connsiteX5" fmla="*/ 1278 w 9875"/>
              <a:gd name="connsiteY5" fmla="*/ 11512 h 11771"/>
              <a:gd name="connsiteX6" fmla="*/ 334 w 9875"/>
              <a:gd name="connsiteY6" fmla="*/ 4034 h 11771"/>
              <a:gd name="connsiteX0" fmla="*/ 338 w 10066"/>
              <a:gd name="connsiteY0" fmla="*/ 3478 h 10036"/>
              <a:gd name="connsiteX1" fmla="*/ 6432 w 10066"/>
              <a:gd name="connsiteY1" fmla="*/ 330 h 10036"/>
              <a:gd name="connsiteX2" fmla="*/ 9787 w 10066"/>
              <a:gd name="connsiteY2" fmla="*/ 475 h 10036"/>
              <a:gd name="connsiteX3" fmla="*/ 9396 w 10066"/>
              <a:gd name="connsiteY3" fmla="*/ 3694 h 10036"/>
              <a:gd name="connsiteX4" fmla="*/ 5567 w 10066"/>
              <a:gd name="connsiteY4" fmla="*/ 8044 h 10036"/>
              <a:gd name="connsiteX5" fmla="*/ 1294 w 10066"/>
              <a:gd name="connsiteY5" fmla="*/ 9831 h 10036"/>
              <a:gd name="connsiteX6" fmla="*/ 338 w 10066"/>
              <a:gd name="connsiteY6" fmla="*/ 3478 h 10036"/>
              <a:gd name="connsiteX0" fmla="*/ 338 w 24670"/>
              <a:gd name="connsiteY0" fmla="*/ 19909 h 26467"/>
              <a:gd name="connsiteX1" fmla="*/ 6432 w 24670"/>
              <a:gd name="connsiteY1" fmla="*/ 16761 h 26467"/>
              <a:gd name="connsiteX2" fmla="*/ 24656 w 24670"/>
              <a:gd name="connsiteY2" fmla="*/ 16 h 26467"/>
              <a:gd name="connsiteX3" fmla="*/ 9396 w 24670"/>
              <a:gd name="connsiteY3" fmla="*/ 20125 h 26467"/>
              <a:gd name="connsiteX4" fmla="*/ 5567 w 24670"/>
              <a:gd name="connsiteY4" fmla="*/ 24475 h 26467"/>
              <a:gd name="connsiteX5" fmla="*/ 1294 w 24670"/>
              <a:gd name="connsiteY5" fmla="*/ 26262 h 26467"/>
              <a:gd name="connsiteX6" fmla="*/ 338 w 24670"/>
              <a:gd name="connsiteY6" fmla="*/ 19909 h 26467"/>
              <a:gd name="connsiteX0" fmla="*/ 1348 w 26296"/>
              <a:gd name="connsiteY0" fmla="*/ 21151 h 27709"/>
              <a:gd name="connsiteX1" fmla="*/ 21193 w 26296"/>
              <a:gd name="connsiteY1" fmla="*/ 4186 h 27709"/>
              <a:gd name="connsiteX2" fmla="*/ 25666 w 26296"/>
              <a:gd name="connsiteY2" fmla="*/ 1258 h 27709"/>
              <a:gd name="connsiteX3" fmla="*/ 10406 w 26296"/>
              <a:gd name="connsiteY3" fmla="*/ 21367 h 27709"/>
              <a:gd name="connsiteX4" fmla="*/ 6577 w 26296"/>
              <a:gd name="connsiteY4" fmla="*/ 25717 h 27709"/>
              <a:gd name="connsiteX5" fmla="*/ 2304 w 26296"/>
              <a:gd name="connsiteY5" fmla="*/ 27504 h 27709"/>
              <a:gd name="connsiteX6" fmla="*/ 1348 w 26296"/>
              <a:gd name="connsiteY6" fmla="*/ 21151 h 27709"/>
              <a:gd name="connsiteX0" fmla="*/ 2150 w 24499"/>
              <a:gd name="connsiteY0" fmla="*/ 22474 h 27676"/>
              <a:gd name="connsiteX1" fmla="*/ 19448 w 24499"/>
              <a:gd name="connsiteY1" fmla="*/ 4229 h 27676"/>
              <a:gd name="connsiteX2" fmla="*/ 23921 w 24499"/>
              <a:gd name="connsiteY2" fmla="*/ 1301 h 27676"/>
              <a:gd name="connsiteX3" fmla="*/ 8661 w 24499"/>
              <a:gd name="connsiteY3" fmla="*/ 21410 h 27676"/>
              <a:gd name="connsiteX4" fmla="*/ 4832 w 24499"/>
              <a:gd name="connsiteY4" fmla="*/ 25760 h 27676"/>
              <a:gd name="connsiteX5" fmla="*/ 559 w 24499"/>
              <a:gd name="connsiteY5" fmla="*/ 27547 h 27676"/>
              <a:gd name="connsiteX6" fmla="*/ 2150 w 24499"/>
              <a:gd name="connsiteY6" fmla="*/ 22474 h 27676"/>
              <a:gd name="connsiteX0" fmla="*/ 1636 w 25371"/>
              <a:gd name="connsiteY0" fmla="*/ 21613 h 27696"/>
              <a:gd name="connsiteX1" fmla="*/ 20293 w 25371"/>
              <a:gd name="connsiteY1" fmla="*/ 4201 h 27696"/>
              <a:gd name="connsiteX2" fmla="*/ 24766 w 25371"/>
              <a:gd name="connsiteY2" fmla="*/ 1273 h 27696"/>
              <a:gd name="connsiteX3" fmla="*/ 9506 w 25371"/>
              <a:gd name="connsiteY3" fmla="*/ 21382 h 27696"/>
              <a:gd name="connsiteX4" fmla="*/ 5677 w 25371"/>
              <a:gd name="connsiteY4" fmla="*/ 25732 h 27696"/>
              <a:gd name="connsiteX5" fmla="*/ 1404 w 25371"/>
              <a:gd name="connsiteY5" fmla="*/ 27519 h 27696"/>
              <a:gd name="connsiteX6" fmla="*/ 1636 w 25371"/>
              <a:gd name="connsiteY6" fmla="*/ 21613 h 27696"/>
              <a:gd name="connsiteX0" fmla="*/ 1636 w 25139"/>
              <a:gd name="connsiteY0" fmla="*/ 21214 h 27297"/>
              <a:gd name="connsiteX1" fmla="*/ 18466 w 25139"/>
              <a:gd name="connsiteY1" fmla="*/ 5445 h 27297"/>
              <a:gd name="connsiteX2" fmla="*/ 20293 w 25139"/>
              <a:gd name="connsiteY2" fmla="*/ 3802 h 27297"/>
              <a:gd name="connsiteX3" fmla="*/ 24766 w 25139"/>
              <a:gd name="connsiteY3" fmla="*/ 874 h 27297"/>
              <a:gd name="connsiteX4" fmla="*/ 9506 w 25139"/>
              <a:gd name="connsiteY4" fmla="*/ 20983 h 27297"/>
              <a:gd name="connsiteX5" fmla="*/ 5677 w 25139"/>
              <a:gd name="connsiteY5" fmla="*/ 25333 h 27297"/>
              <a:gd name="connsiteX6" fmla="*/ 1404 w 25139"/>
              <a:gd name="connsiteY6" fmla="*/ 27120 h 27297"/>
              <a:gd name="connsiteX7" fmla="*/ 1636 w 25139"/>
              <a:gd name="connsiteY7" fmla="*/ 21214 h 27297"/>
              <a:gd name="connsiteX0" fmla="*/ 1154 w 24706"/>
              <a:gd name="connsiteY0" fmla="*/ 21357 h 27440"/>
              <a:gd name="connsiteX1" fmla="*/ 13076 w 24706"/>
              <a:gd name="connsiteY1" fmla="*/ 12398 h 27440"/>
              <a:gd name="connsiteX2" fmla="*/ 19811 w 24706"/>
              <a:gd name="connsiteY2" fmla="*/ 3945 h 27440"/>
              <a:gd name="connsiteX3" fmla="*/ 24284 w 24706"/>
              <a:gd name="connsiteY3" fmla="*/ 1017 h 27440"/>
              <a:gd name="connsiteX4" fmla="*/ 9024 w 24706"/>
              <a:gd name="connsiteY4" fmla="*/ 21126 h 27440"/>
              <a:gd name="connsiteX5" fmla="*/ 5195 w 24706"/>
              <a:gd name="connsiteY5" fmla="*/ 25476 h 27440"/>
              <a:gd name="connsiteX6" fmla="*/ 922 w 24706"/>
              <a:gd name="connsiteY6" fmla="*/ 27263 h 27440"/>
              <a:gd name="connsiteX7" fmla="*/ 1154 w 24706"/>
              <a:gd name="connsiteY7" fmla="*/ 21357 h 27440"/>
              <a:gd name="connsiteX0" fmla="*/ 1154 w 24692"/>
              <a:gd name="connsiteY0" fmla="*/ 21628 h 27711"/>
              <a:gd name="connsiteX1" fmla="*/ 13076 w 24692"/>
              <a:gd name="connsiteY1" fmla="*/ 12669 h 27711"/>
              <a:gd name="connsiteX2" fmla="*/ 19698 w 24692"/>
              <a:gd name="connsiteY2" fmla="*/ 3181 h 27711"/>
              <a:gd name="connsiteX3" fmla="*/ 24284 w 24692"/>
              <a:gd name="connsiteY3" fmla="*/ 1288 h 27711"/>
              <a:gd name="connsiteX4" fmla="*/ 9024 w 24692"/>
              <a:gd name="connsiteY4" fmla="*/ 21397 h 27711"/>
              <a:gd name="connsiteX5" fmla="*/ 5195 w 24692"/>
              <a:gd name="connsiteY5" fmla="*/ 25747 h 27711"/>
              <a:gd name="connsiteX6" fmla="*/ 922 w 24692"/>
              <a:gd name="connsiteY6" fmla="*/ 27534 h 27711"/>
              <a:gd name="connsiteX7" fmla="*/ 1154 w 24692"/>
              <a:gd name="connsiteY7" fmla="*/ 21628 h 2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692" h="27711">
                <a:moveTo>
                  <a:pt x="1154" y="21628"/>
                </a:moveTo>
                <a:cubicBezTo>
                  <a:pt x="3180" y="19151"/>
                  <a:pt x="9967" y="15571"/>
                  <a:pt x="13076" y="12669"/>
                </a:cubicBezTo>
                <a:cubicBezTo>
                  <a:pt x="16185" y="9767"/>
                  <a:pt x="17830" y="5078"/>
                  <a:pt x="19698" y="3181"/>
                </a:cubicBezTo>
                <a:cubicBezTo>
                  <a:pt x="21566" y="1284"/>
                  <a:pt x="26063" y="-1748"/>
                  <a:pt x="24284" y="1288"/>
                </a:cubicBezTo>
                <a:cubicBezTo>
                  <a:pt x="22505" y="4324"/>
                  <a:pt x="12205" y="17321"/>
                  <a:pt x="9024" y="21397"/>
                </a:cubicBezTo>
                <a:cubicBezTo>
                  <a:pt x="5843" y="25473"/>
                  <a:pt x="6545" y="24724"/>
                  <a:pt x="5195" y="25747"/>
                </a:cubicBezTo>
                <a:cubicBezTo>
                  <a:pt x="3845" y="26770"/>
                  <a:pt x="1595" y="28220"/>
                  <a:pt x="922" y="27534"/>
                </a:cubicBezTo>
                <a:cubicBezTo>
                  <a:pt x="249" y="26848"/>
                  <a:pt x="-872" y="24106"/>
                  <a:pt x="1154" y="21628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19855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28139-48B5-494F-8CCD-700C8E4A1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FDE0D9D-BAE9-41EE-8920-C823CE5D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F570C94-9031-4668-9A60-3DD2B919F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527F1ED-D46C-447A-ADF8-DE236AE88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Изображение выглядит как человек, катается на лыжах&#10;&#10;Автоматически созданное описание">
            <a:extLst>
              <a:ext uri="{FF2B5EF4-FFF2-40B4-BE49-F238E27FC236}">
                <a16:creationId xmlns="" xmlns:a16="http://schemas.microsoft.com/office/drawing/2014/main" id="{84230BBA-38F7-42F1-8EEA-87BA1C0147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9743" y="4180114"/>
            <a:ext cx="6565743" cy="2677885"/>
          </a:xfrm>
          <a:prstGeom prst="rect">
            <a:avLst/>
          </a:prstGeom>
        </p:spPr>
      </p:pic>
      <p:sp>
        <p:nvSpPr>
          <p:cNvPr id="9" name="Блок-схема: подготовка 8">
            <a:extLst>
              <a:ext uri="{FF2B5EF4-FFF2-40B4-BE49-F238E27FC236}">
                <a16:creationId xmlns="" xmlns:a16="http://schemas.microsoft.com/office/drawing/2014/main" id="{BE916754-89D7-474D-BCEA-2F050316A7C1}"/>
              </a:ext>
            </a:extLst>
          </p:cNvPr>
          <p:cNvSpPr/>
          <p:nvPr userDrawn="1"/>
        </p:nvSpPr>
        <p:spPr>
          <a:xfrm rot="2913810">
            <a:off x="8732202" y="-979937"/>
            <a:ext cx="4256654" cy="3746927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6" h="10645">
                <a:moveTo>
                  <a:pt x="52" y="5542"/>
                </a:moveTo>
                <a:cubicBezTo>
                  <a:pt x="395" y="3852"/>
                  <a:pt x="2820" y="1227"/>
                  <a:pt x="4241" y="395"/>
                </a:cubicBezTo>
                <a:cubicBezTo>
                  <a:pt x="5661" y="-437"/>
                  <a:pt x="7617" y="259"/>
                  <a:pt x="8577" y="548"/>
                </a:cubicBezTo>
                <a:cubicBezTo>
                  <a:pt x="9537" y="837"/>
                  <a:pt x="10362" y="814"/>
                  <a:pt x="10000" y="2128"/>
                </a:cubicBezTo>
                <a:cubicBezTo>
                  <a:pt x="9638" y="3442"/>
                  <a:pt x="7704" y="7032"/>
                  <a:pt x="6402" y="8433"/>
                </a:cubicBezTo>
                <a:cubicBezTo>
                  <a:pt x="5100" y="9834"/>
                  <a:pt x="3241" y="11018"/>
                  <a:pt x="2183" y="10536"/>
                </a:cubicBezTo>
                <a:cubicBezTo>
                  <a:pt x="1125" y="10054"/>
                  <a:pt x="-291" y="7232"/>
                  <a:pt x="52" y="5542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FDFE504-D25C-4EF1-83E2-717ACC15A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3257" y="2112694"/>
            <a:ext cx="7091259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355236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человек, катается на лыжах&#10;&#10;Автоматически созданное описание">
            <a:extLst>
              <a:ext uri="{FF2B5EF4-FFF2-40B4-BE49-F238E27FC236}">
                <a16:creationId xmlns="" xmlns:a16="http://schemas.microsoft.com/office/drawing/2014/main" id="{A4DD0ED0-EB2E-492A-96B3-D7E000F1E2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917" y="4077196"/>
            <a:ext cx="6818083" cy="27808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5137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5B1C2B7B-7142-47F9-AF11-2C9EBDC2B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99054209-3BE7-4368-A9EF-E600887F3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C01D74B9-95DE-48D5-9B58-79F99AC57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93723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F41152-4C68-4D00-AF86-91B0CEECC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CA9E78C-E6B3-420F-AB20-68BB2A0CFB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00AA42B-6821-40D1-87E4-85525481E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4DA0864-7692-4562-8E27-D5BF4199A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1762803-F3E9-4358-BF9C-9D900299F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603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212CDC-EF1F-49E1-AAFA-51AE3F772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145883-C223-4357-8EAB-6E2FB5C12F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EE12D9F-3544-4F7D-B895-5A141FF09E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45AC944-3F9B-4171-B94F-809956423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FC8BBA4-3561-4386-B297-85B000CB0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8F86D95-1EF4-4D86-8C24-26D6CB84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014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B1E40CC-2DEF-492D-8BD7-0AB04A53B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215BD96-B477-40AD-B52D-704AF96CD5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6EC4CE4-584C-4A80-9BA6-81710A9A38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607D77F5-BC67-4395-B0FE-786C5A9A83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7CCD36F-50A3-4879-9A16-CBC0BFAFD2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9C11ED1A-D852-44D1-B814-8E782F8BA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FF88F2A8-C2E9-4969-9E9A-D14AB805D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A6B4217-CB1E-425F-BBAF-FEBE1FCD2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6988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03F097B-DB91-4A3D-BBE2-0527D8937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2BC59C2-76F8-47C8-B192-E3EB630BAE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5F1B5A6-812C-4F0E-A9CB-2A88D278EE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46F94-6A76-4546-AB4E-8591D96FEACB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7D50E00-61C0-4B29-B7D8-FC936E63EA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B8AB7E-74FF-4748-81E1-8481B38CAE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C5A66-5B41-48C7-9F9E-806A7D2587C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6"/>
            <a:extLst>
              <a:ext uri="{FF2B5EF4-FFF2-40B4-BE49-F238E27FC236}">
                <a16:creationId xmlns="" xmlns:a16="http://schemas.microsoft.com/office/drawing/2014/main" id="{2A6D8B76-6E1C-4995-A072-EAA7935A06C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16061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55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36C722F-1249-4DE4-9AA4-23E22521E0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274" y="495893"/>
            <a:ext cx="10059355" cy="3451993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accent5">
                    <a:lumMod val="75000"/>
                  </a:schemeClr>
                </a:solidFill>
              </a:rPr>
              <a:t>ОБРАЗОВАТЕЛЬНЫЙ </a:t>
            </a:r>
            <a:br>
              <a:rPr lang="ru-RU" sz="4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4400" dirty="0" smtClean="0">
                <a:solidFill>
                  <a:schemeClr val="accent5">
                    <a:lumMod val="75000"/>
                  </a:schemeClr>
                </a:solidFill>
              </a:rPr>
              <a:t>ПРОЕКТ О ПРОФЕССИЯХ</a:t>
            </a:r>
            <a:r>
              <a:rPr lang="ru-RU" sz="88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88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</a:rPr>
              <a:t>БУДУЩЕЕ </a:t>
            </a:r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</a:rPr>
              <a:t>НАЧИНАЕТСЯ СЕГОДНЯ</a:t>
            </a:r>
            <a:endParaRPr lang="ru-RU" sz="8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5314" y="5036457"/>
            <a:ext cx="57041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МБОУ СОШ № 9 </a:t>
            </a:r>
          </a:p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муниципального образования </a:t>
            </a:r>
          </a:p>
          <a:p>
            <a:pPr algn="ctr"/>
            <a:r>
              <a:rPr lang="ru-RU" sz="2800" b="1" dirty="0" err="1" smtClean="0">
                <a:solidFill>
                  <a:srgbClr val="000099"/>
                </a:solidFill>
              </a:rPr>
              <a:t>Усть-Лабинский</a:t>
            </a:r>
            <a:r>
              <a:rPr lang="ru-RU" sz="2800" b="1" dirty="0" smtClean="0">
                <a:solidFill>
                  <a:srgbClr val="000099"/>
                </a:solidFill>
              </a:rPr>
              <a:t> </a:t>
            </a:r>
            <a:r>
              <a:rPr lang="ru-RU" sz="2800" b="1" dirty="0" smtClean="0">
                <a:solidFill>
                  <a:srgbClr val="000099"/>
                </a:solidFill>
              </a:rPr>
              <a:t>район</a:t>
            </a:r>
          </a:p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2023 г.</a:t>
            </a:r>
            <a:endParaRPr lang="ru-RU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35687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Участие в </a:t>
            </a:r>
            <a:r>
              <a:rPr lang="ru-RU" dirty="0" err="1" smtClean="0">
                <a:solidFill>
                  <a:srgbClr val="003399"/>
                </a:solidFill>
              </a:rPr>
              <a:t>профориентационном</a:t>
            </a:r>
            <a:r>
              <a:rPr lang="ru-RU" dirty="0" smtClean="0">
                <a:solidFill>
                  <a:srgbClr val="003399"/>
                </a:solidFill>
              </a:rPr>
              <a:t> проекте «Билет в будущее»</a:t>
            </a:r>
            <a:endParaRPr lang="ru-RU" dirty="0">
              <a:solidFill>
                <a:srgbClr val="00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3200" dirty="0" smtClean="0"/>
              <a:t>«Билет в будущее» — проект по ранней профессиональной ориентации учащихся 6−11-х классов, который в 2019 году реализуется по всей России. Методика проекта основана на навыке свободного выбора: проект не отвечает на вопрос «Кем быть?», а дает школьнику возможность лучше понять себя и определиться со своими интересами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Профильные смены «</a:t>
            </a:r>
            <a:r>
              <a:rPr lang="ru-RU" dirty="0" err="1" smtClean="0">
                <a:solidFill>
                  <a:srgbClr val="003399"/>
                </a:solidFill>
              </a:rPr>
              <a:t>АгроОсень</a:t>
            </a:r>
            <a:r>
              <a:rPr lang="ru-RU" dirty="0" smtClean="0">
                <a:solidFill>
                  <a:srgbClr val="003399"/>
                </a:solidFill>
              </a:rPr>
              <a:t>»</a:t>
            </a:r>
            <a:endParaRPr lang="ru-RU" dirty="0">
              <a:solidFill>
                <a:srgbClr val="003399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89" y="1493116"/>
            <a:ext cx="4748655" cy="4658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6480" y="1539901"/>
            <a:ext cx="5379522" cy="4488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3399"/>
                </a:solidFill>
              </a:rPr>
              <a:t>Участие в муниципальном чемпионате по возделывание сельскохозяйственных культур «Сеем будущее»</a:t>
            </a:r>
            <a:endParaRPr lang="ru-RU" dirty="0">
              <a:solidFill>
                <a:srgbClr val="003399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268" y="1980003"/>
            <a:ext cx="4833257" cy="457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9543" y="1401289"/>
            <a:ext cx="5140016" cy="5140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9505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Участие в </a:t>
            </a:r>
            <a:r>
              <a:rPr lang="ru-RU" sz="3600" dirty="0" err="1" smtClean="0"/>
              <a:t>профориентационном</a:t>
            </a:r>
            <a:r>
              <a:rPr lang="ru-RU" sz="3600" dirty="0" smtClean="0"/>
              <a:t> проекте «Школа реальных дел» по решение производственных задач от действующих предприятий </a:t>
            </a:r>
            <a:endParaRPr lang="ru-RU" sz="3600" dirty="0"/>
          </a:p>
        </p:txBody>
      </p:sp>
      <p:pic>
        <p:nvPicPr>
          <p:cNvPr id="5" name="Picture 3" descr="C:\Users\Женя\Pictures\Desktop\ШРД проект\16852170967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934" y="2306470"/>
            <a:ext cx="5466024" cy="3016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0771" y="3043449"/>
            <a:ext cx="5617479" cy="28523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Участие в муниципальном экологическом образовательном проекте  «Зеленая дорога»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4936" y="1924334"/>
            <a:ext cx="5726087" cy="3966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320" y="1933154"/>
            <a:ext cx="5403400" cy="4052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9441" y="1337481"/>
            <a:ext cx="10515600" cy="5104262"/>
          </a:xfrm>
        </p:spPr>
        <p:txBody>
          <a:bodyPr>
            <a:normAutofit/>
          </a:bodyPr>
          <a:lstStyle/>
          <a:p>
            <a:pPr indent="228600">
              <a:buNone/>
            </a:pPr>
            <a:r>
              <a:rPr lang="ru-RU" sz="3200" dirty="0" smtClean="0"/>
              <a:t>Участие в проектах «</a:t>
            </a:r>
            <a:r>
              <a:rPr lang="ru-RU" sz="3200" dirty="0" err="1" smtClean="0"/>
              <a:t>АгроОсень</a:t>
            </a:r>
            <a:r>
              <a:rPr lang="ru-RU" sz="3200" dirty="0" smtClean="0"/>
              <a:t>», «Сеем будущее», «Школа реальных дел»,  «Зеленая дорога» позволяет обучающимся освоить практические навыки сельхозпроизводства, познакомиться с основами </a:t>
            </a:r>
            <a:r>
              <a:rPr lang="ru-RU" sz="3200" dirty="0" err="1" smtClean="0"/>
              <a:t>агробизнеса</a:t>
            </a:r>
            <a:r>
              <a:rPr lang="ru-RU" sz="3200" dirty="0" smtClean="0"/>
              <a:t>, научиться решать реальные производственные задачи. </a:t>
            </a:r>
          </a:p>
          <a:p>
            <a:pPr indent="228600">
              <a:buNone/>
            </a:pPr>
            <a:r>
              <a:rPr lang="ru-RU" sz="3200" dirty="0" smtClean="0"/>
              <a:t>Ребята учатся работать в команде, распределять роли, нести ответственность за свой блок. 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Участие в муниципальном проекте «Школа стажера»</a:t>
            </a:r>
            <a:endParaRPr lang="ru-RU" dirty="0">
              <a:solidFill>
                <a:srgbClr val="003399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157" y="1744963"/>
            <a:ext cx="5305012" cy="4478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6874" y="1591444"/>
            <a:ext cx="2865395" cy="4796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Участие в муниципальном проекте «Школа стажера»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228600">
              <a:buNone/>
            </a:pPr>
            <a:r>
              <a:rPr lang="ru-RU" sz="3200" dirty="0" smtClean="0"/>
              <a:t>Основная цель </a:t>
            </a:r>
            <a:r>
              <a:rPr lang="ru-RU" sz="3200" dirty="0" smtClean="0"/>
              <a:t>проекта и </a:t>
            </a:r>
            <a:r>
              <a:rPr lang="ru-RU" sz="3200" dirty="0" smtClean="0"/>
              <a:t>стажёрского движения, это дать молодёжи понимание, а также возможность получить практические навыки, путём организации смен на различных предприятиях </a:t>
            </a:r>
            <a:r>
              <a:rPr lang="ru-RU" sz="3200" dirty="0" err="1" smtClean="0"/>
              <a:t>агробизнеса</a:t>
            </a:r>
            <a:r>
              <a:rPr lang="ru-RU" sz="3200" dirty="0" smtClean="0"/>
              <a:t>.</a:t>
            </a:r>
          </a:p>
          <a:p>
            <a:pPr indent="228600">
              <a:buNone/>
            </a:pPr>
            <a:r>
              <a:rPr lang="ru-RU" sz="3200" dirty="0" smtClean="0"/>
              <a:t>Стажеры выступают организаторами и приобретают профессиональные навыки управления, руководства, работы в команде, ответственности за результат. Школа стажера – это школа лидера.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9">
            <a:extLst>
              <a:ext uri="{FF2B5EF4-FFF2-40B4-BE49-F238E27FC236}">
                <a16:creationId xmlns="" xmlns:a16="http://schemas.microsoft.com/office/drawing/2014/main" id="{7F0C4726-51CE-435B-86CA-0D698CF91E0F}"/>
              </a:ext>
            </a:extLst>
          </p:cNvPr>
          <p:cNvSpPr txBox="1">
            <a:spLocks/>
          </p:cNvSpPr>
          <p:nvPr/>
        </p:nvSpPr>
        <p:spPr>
          <a:xfrm>
            <a:off x="1553029" y="2452914"/>
            <a:ext cx="9303657" cy="1611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dirty="0">
                <a:solidFill>
                  <a:schemeClr val="accent2">
                    <a:lumMod val="50000"/>
                  </a:schemeClr>
                </a:solidFill>
              </a:rPr>
              <a:t>СПАСИБО</a:t>
            </a:r>
          </a:p>
        </p:txBody>
      </p:sp>
      <p:sp>
        <p:nvSpPr>
          <p:cNvPr id="10" name="Текст 11">
            <a:extLst>
              <a:ext uri="{FF2B5EF4-FFF2-40B4-BE49-F238E27FC236}">
                <a16:creationId xmlns="" xmlns:a16="http://schemas.microsoft.com/office/drawing/2014/main" id="{2FB18F7F-F157-46DC-8320-134BD48DDDDC}"/>
              </a:ext>
            </a:extLst>
          </p:cNvPr>
          <p:cNvSpPr txBox="1">
            <a:spLocks/>
          </p:cNvSpPr>
          <p:nvPr/>
        </p:nvSpPr>
        <p:spPr>
          <a:xfrm>
            <a:off x="2608499" y="1954061"/>
            <a:ext cx="6975002" cy="17057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8751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Профориентация в МБОУ СОШ № 9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509486"/>
            <a:ext cx="10515600" cy="4667477"/>
          </a:xfrm>
        </p:spPr>
        <p:txBody>
          <a:bodyPr>
            <a:normAutofit lnSpcReduction="10000"/>
          </a:bodyPr>
          <a:lstStyle/>
          <a:p>
            <a:pPr indent="228600">
              <a:buNone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Профориентация в школе нацелена, прежде всего, на выявление у детей и подростков интересов, способностей к определенным видам профессиональной деятельности.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Система </a:t>
            </a:r>
            <a:r>
              <a:rPr lang="ru-RU" sz="3200" dirty="0" err="1" smtClean="0">
                <a:solidFill>
                  <a:schemeClr val="accent1">
                    <a:lumMod val="50000"/>
                  </a:schemeClr>
                </a:solidFill>
              </a:rPr>
              <a:t>профориентационных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 мероприятий, реализуемых в МБОУ СОШ № 9  с 1 по 11 класс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мотивирует к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учению, знакомит учащихся с видами трудовой деятельности, формируют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готовность к труду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, 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оказывают помощь в выборе карьерного пути.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Профориентация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стала уже неотъемлемой частью учебно-воспитательного процесса, внеурочной и внешкольной работы с ребятами и их родителями.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Курс внеурочной деятельности </a:t>
            </a:r>
            <a:br>
              <a:rPr lang="ru-RU" dirty="0" smtClean="0">
                <a:solidFill>
                  <a:srgbClr val="003399"/>
                </a:solidFill>
              </a:rPr>
            </a:br>
            <a:r>
              <a:rPr lang="ru-RU" dirty="0" smtClean="0">
                <a:solidFill>
                  <a:srgbClr val="003399"/>
                </a:solidFill>
              </a:rPr>
              <a:t>«В мире профессий», 1-4 класс</a:t>
            </a:r>
            <a:endParaRPr lang="ru-RU" dirty="0">
              <a:solidFill>
                <a:srgbClr val="003399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2890" y="2125683"/>
            <a:ext cx="4324928" cy="4457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098" y="1893037"/>
            <a:ext cx="6469842" cy="4412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Курс внеурочной деятельности </a:t>
            </a:r>
            <a:br>
              <a:rPr lang="ru-RU" dirty="0" smtClean="0">
                <a:solidFill>
                  <a:srgbClr val="003399"/>
                </a:solidFill>
              </a:rPr>
            </a:br>
            <a:r>
              <a:rPr lang="ru-RU" dirty="0" smtClean="0">
                <a:solidFill>
                  <a:srgbClr val="003399"/>
                </a:solidFill>
              </a:rPr>
              <a:t>«В мире профессий», 1-4 класс</a:t>
            </a:r>
            <a:endParaRPr lang="ru-RU" dirty="0">
              <a:solidFill>
                <a:srgbClr val="00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3399"/>
                </a:solidFill>
              </a:rPr>
              <a:t>Предметными результатами изучения курса </a:t>
            </a:r>
            <a:r>
              <a:rPr lang="ru-RU" b="1" dirty="0" smtClean="0">
                <a:solidFill>
                  <a:srgbClr val="003399"/>
                </a:solidFill>
              </a:rPr>
              <a:t>«В мире профессий</a:t>
            </a:r>
            <a:r>
              <a:rPr lang="ru-RU" b="1" dirty="0" smtClean="0">
                <a:solidFill>
                  <a:srgbClr val="003399"/>
                </a:solidFill>
              </a:rPr>
              <a:t>» для младших школьников являются:</a:t>
            </a:r>
          </a:p>
          <a:p>
            <a:r>
              <a:rPr lang="ru-RU" dirty="0" smtClean="0">
                <a:solidFill>
                  <a:srgbClr val="003399"/>
                </a:solidFill>
              </a:rPr>
              <a:t>общие </a:t>
            </a:r>
            <a:r>
              <a:rPr lang="ru-RU" dirty="0" smtClean="0">
                <a:solidFill>
                  <a:srgbClr val="003399"/>
                </a:solidFill>
              </a:rPr>
              <a:t>представления об отраслях профессиональной деятельности и профессиях; </a:t>
            </a:r>
          </a:p>
          <a:p>
            <a:r>
              <a:rPr lang="ru-RU" dirty="0" smtClean="0">
                <a:solidFill>
                  <a:srgbClr val="003399"/>
                </a:solidFill>
              </a:rPr>
              <a:t>освоение </a:t>
            </a:r>
            <a:r>
              <a:rPr lang="ru-RU" dirty="0" smtClean="0">
                <a:solidFill>
                  <a:srgbClr val="003399"/>
                </a:solidFill>
              </a:rPr>
              <a:t>понятий  «труд»,  «профессия»,  «предметы  труда»,</a:t>
            </a:r>
          </a:p>
          <a:p>
            <a:pPr>
              <a:buNone/>
            </a:pPr>
            <a:r>
              <a:rPr lang="ru-RU" dirty="0" smtClean="0">
                <a:solidFill>
                  <a:srgbClr val="003399"/>
                </a:solidFill>
              </a:rPr>
              <a:t>«средства труда», «результаты труда», «условия труда» и т.д.;</a:t>
            </a:r>
          </a:p>
          <a:p>
            <a:r>
              <a:rPr lang="ru-RU" dirty="0" smtClean="0">
                <a:solidFill>
                  <a:srgbClr val="003399"/>
                </a:solidFill>
              </a:rPr>
              <a:t>способность </a:t>
            </a:r>
            <a:r>
              <a:rPr lang="ru-RU" dirty="0" smtClean="0">
                <a:solidFill>
                  <a:srgbClr val="003399"/>
                </a:solidFill>
              </a:rPr>
              <a:t>выделять основные характеристики профессиональной деятельности и устанавливать взаимосвязь между их видами;</a:t>
            </a:r>
          </a:p>
          <a:p>
            <a:r>
              <a:rPr lang="ru-RU" dirty="0" smtClean="0">
                <a:solidFill>
                  <a:srgbClr val="003399"/>
                </a:solidFill>
              </a:rPr>
              <a:t>уважение </a:t>
            </a:r>
            <a:r>
              <a:rPr lang="ru-RU" dirty="0" smtClean="0">
                <a:solidFill>
                  <a:srgbClr val="003399"/>
                </a:solidFill>
              </a:rPr>
              <a:t>к труду и различным видам профессиональной деятельности;</a:t>
            </a:r>
          </a:p>
          <a:p>
            <a:r>
              <a:rPr lang="ru-RU" dirty="0" smtClean="0">
                <a:solidFill>
                  <a:srgbClr val="003399"/>
                </a:solidFill>
              </a:rPr>
              <a:t>потребность </a:t>
            </a:r>
            <a:r>
              <a:rPr lang="ru-RU" dirty="0" smtClean="0">
                <a:solidFill>
                  <a:srgbClr val="003399"/>
                </a:solidFill>
              </a:rPr>
              <a:t>в оказании взрослым посильной помощи;</a:t>
            </a:r>
          </a:p>
          <a:p>
            <a:r>
              <a:rPr lang="ru-RU" dirty="0" smtClean="0">
                <a:solidFill>
                  <a:srgbClr val="003399"/>
                </a:solidFill>
              </a:rPr>
              <a:t>осознание </a:t>
            </a:r>
            <a:r>
              <a:rPr lang="ru-RU" dirty="0" smtClean="0">
                <a:solidFill>
                  <a:srgbClr val="003399"/>
                </a:solidFill>
              </a:rPr>
              <a:t>необходимости развития способностей, важных для получения избираемой профессии.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Курс внеурочной деятельности </a:t>
            </a:r>
            <a:br>
              <a:rPr lang="ru-RU" dirty="0" smtClean="0"/>
            </a:br>
            <a:r>
              <a:rPr lang="ru-RU" dirty="0" smtClean="0"/>
              <a:t>«Профессии будущего», 5-9 </a:t>
            </a:r>
            <a:r>
              <a:rPr lang="ru-RU" dirty="0" smtClean="0"/>
              <a:t>класс</a:t>
            </a:r>
            <a:endParaRPr lang="ru-RU" dirty="0"/>
          </a:p>
        </p:txBody>
      </p:sp>
      <p:pic>
        <p:nvPicPr>
          <p:cNvPr id="4" name="Содержимое 3" descr="C:\Users\директор\AppData\Local\Microsoft\Windows\INetCache\Content.Word\photo1683125828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392" y="1816924"/>
            <a:ext cx="6027019" cy="4227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директор\AppData\Local\Microsoft\Windows\INetCache\Content.Word\photo1683124735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0810" y="1983179"/>
            <a:ext cx="5070764" cy="4346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Курс внеурочной деятельности </a:t>
            </a:r>
            <a:br>
              <a:rPr lang="ru-RU" dirty="0" smtClean="0"/>
            </a:br>
            <a:r>
              <a:rPr lang="ru-RU" dirty="0" smtClean="0"/>
              <a:t>«Профессии будущего», 5-9 класс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032" y="1671246"/>
            <a:ext cx="5801784" cy="4351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директор\AppData\Local\Microsoft\Windows\INetCache\Content.Word\Скриншот от 2023-05-03 15-28-0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7678" y="1781299"/>
            <a:ext cx="5237018" cy="4037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Курс внеурочной деятельности </a:t>
            </a:r>
            <a:br>
              <a:rPr lang="ru-RU" dirty="0" smtClean="0">
                <a:solidFill>
                  <a:srgbClr val="003399"/>
                </a:solidFill>
              </a:rPr>
            </a:br>
            <a:r>
              <a:rPr lang="ru-RU" dirty="0" smtClean="0">
                <a:solidFill>
                  <a:srgbClr val="003399"/>
                </a:solidFill>
              </a:rPr>
              <a:t>«Профессии будущего», 5-9 класс</a:t>
            </a:r>
            <a:endParaRPr lang="ru-RU" dirty="0">
              <a:solidFill>
                <a:srgbClr val="00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3399"/>
                </a:solidFill>
              </a:rPr>
              <a:t>Профориентация становится  профессиональным  ориентированием: </a:t>
            </a:r>
            <a:endParaRPr lang="ru-RU" b="1" dirty="0" smtClean="0">
              <a:solidFill>
                <a:srgbClr val="003399"/>
              </a:solidFill>
            </a:endParaRPr>
          </a:p>
          <a:p>
            <a:pPr lvl="0"/>
            <a:r>
              <a:rPr lang="ru-RU" b="1" dirty="0" smtClean="0"/>
              <a:t>Умением </a:t>
            </a:r>
            <a:r>
              <a:rPr lang="ru-RU" b="1" dirty="0" smtClean="0"/>
              <a:t>строить  образовательную  траекторию к цели </a:t>
            </a:r>
            <a:endParaRPr lang="ru-RU" dirty="0" smtClean="0"/>
          </a:p>
          <a:p>
            <a:pPr lvl="0"/>
            <a:r>
              <a:rPr lang="ru-RU" b="1" dirty="0" smtClean="0"/>
              <a:t>Умением разбираться в  мире профессий </a:t>
            </a:r>
            <a:endParaRPr lang="ru-RU" dirty="0" smtClean="0"/>
          </a:p>
          <a:p>
            <a:pPr lvl="0"/>
            <a:r>
              <a:rPr lang="ru-RU" b="1" dirty="0" smtClean="0"/>
              <a:t>Умением адаптироваться 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003399"/>
                </a:solidFill>
              </a:rPr>
              <a:t>Работая с  атласом новых профессий, учащиеся знакомятся с:</a:t>
            </a:r>
            <a:endParaRPr lang="ru-RU" dirty="0" smtClean="0">
              <a:solidFill>
                <a:srgbClr val="003399"/>
              </a:solidFill>
            </a:endParaRPr>
          </a:p>
          <a:p>
            <a:r>
              <a:rPr lang="ru-RU" b="1" dirty="0" smtClean="0"/>
              <a:t>Образами будущих отраслей</a:t>
            </a:r>
            <a:endParaRPr lang="ru-RU" dirty="0" smtClean="0"/>
          </a:p>
          <a:p>
            <a:r>
              <a:rPr lang="ru-RU" b="1" dirty="0" smtClean="0"/>
              <a:t>Задачами будущего</a:t>
            </a:r>
            <a:endParaRPr lang="ru-RU" dirty="0" smtClean="0"/>
          </a:p>
          <a:p>
            <a:r>
              <a:rPr lang="ru-RU" b="1" dirty="0" smtClean="0"/>
              <a:t>Новыми профессиями</a:t>
            </a:r>
            <a:endParaRPr lang="ru-RU" dirty="0" smtClean="0"/>
          </a:p>
          <a:p>
            <a:r>
              <a:rPr lang="ru-RU" b="1" dirty="0" err="1" smtClean="0"/>
              <a:t>Надпрофессиональными</a:t>
            </a:r>
            <a:r>
              <a:rPr lang="ru-RU" b="1" dirty="0" smtClean="0"/>
              <a:t> навыками</a:t>
            </a:r>
            <a:endParaRPr lang="ru-RU" dirty="0" smtClean="0"/>
          </a:p>
          <a:p>
            <a:r>
              <a:rPr lang="ru-RU" b="1" dirty="0" smtClean="0"/>
              <a:t>Профессиями пенсионерами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Участие в </a:t>
            </a:r>
            <a:r>
              <a:rPr lang="ru-RU" dirty="0" err="1" smtClean="0">
                <a:solidFill>
                  <a:srgbClr val="003399"/>
                </a:solidFill>
              </a:rPr>
              <a:t>профориентационном</a:t>
            </a:r>
            <a:r>
              <a:rPr lang="ru-RU" dirty="0" smtClean="0">
                <a:solidFill>
                  <a:srgbClr val="003399"/>
                </a:solidFill>
              </a:rPr>
              <a:t> проекте «Билет в будущее»</a:t>
            </a:r>
            <a:endParaRPr lang="ru-RU" dirty="0">
              <a:solidFill>
                <a:srgbClr val="003399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013" y="1900052"/>
            <a:ext cx="4904509" cy="3764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8904" y="1793173"/>
            <a:ext cx="5533901" cy="3847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Участие в </a:t>
            </a:r>
            <a:r>
              <a:rPr lang="ru-RU" dirty="0" err="1" smtClean="0">
                <a:solidFill>
                  <a:srgbClr val="003399"/>
                </a:solidFill>
              </a:rPr>
              <a:t>профориентационном</a:t>
            </a:r>
            <a:r>
              <a:rPr lang="ru-RU" dirty="0" smtClean="0">
                <a:solidFill>
                  <a:srgbClr val="003399"/>
                </a:solidFill>
              </a:rPr>
              <a:t> проекте «Билет в будущее»</a:t>
            </a:r>
            <a:endParaRPr lang="ru-RU" dirty="0">
              <a:solidFill>
                <a:srgbClr val="003399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157" y="1730622"/>
            <a:ext cx="5801784" cy="4351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5174" y="1733797"/>
            <a:ext cx="5450774" cy="4322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</TotalTime>
  <Words>400</Words>
  <Application>Microsoft Office PowerPoint</Application>
  <PresentationFormat>Произвольный</PresentationFormat>
  <Paragraphs>45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ОБРАЗОВАТЕЛЬНЫЙ  ПРОЕКТ О ПРОФЕССИЯХ БУДУЩЕЕ НАЧИНАЕТСЯ СЕГОДНЯ</vt:lpstr>
      <vt:lpstr>Профориентация в МБОУ СОШ № 9</vt:lpstr>
      <vt:lpstr>Курс внеурочной деятельности  «В мире профессий», 1-4 класс</vt:lpstr>
      <vt:lpstr>Курс внеурочной деятельности  «В мире профессий», 1-4 класс</vt:lpstr>
      <vt:lpstr>Курс внеурочной деятельности  «Профессии будущего», 5-9 класс</vt:lpstr>
      <vt:lpstr>Курс внеурочной деятельности  «Профессии будущего», 5-9 класс</vt:lpstr>
      <vt:lpstr>Курс внеурочной деятельности  «Профессии будущего», 5-9 класс</vt:lpstr>
      <vt:lpstr>Участие в профориентационном проекте «Билет в будущее»</vt:lpstr>
      <vt:lpstr>Участие в профориентационном проекте «Билет в будущее»</vt:lpstr>
      <vt:lpstr>Участие в профориентационном проекте «Билет в будущее»</vt:lpstr>
      <vt:lpstr>Профильные смены «АгроОсень»</vt:lpstr>
      <vt:lpstr>Участие в муниципальном чемпионате по возделывание сельскохозяйственных культур «Сеем будущее»</vt:lpstr>
      <vt:lpstr>Участие в профориентационном проекте «Школа реальных дел» по решение производственных задач от действующих предприятий </vt:lpstr>
      <vt:lpstr>Участие в муниципальном экологическом образовательном проекте  «Зеленая дорога»</vt:lpstr>
      <vt:lpstr>Слайд 15</vt:lpstr>
      <vt:lpstr>Участие в муниципальном проекте «Школа стажера»</vt:lpstr>
      <vt:lpstr>Участие в муниципальном проекте «Школа стажера»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директор</cp:lastModifiedBy>
  <cp:revision>27</cp:revision>
  <dcterms:created xsi:type="dcterms:W3CDTF">2021-05-07T08:34:05Z</dcterms:created>
  <dcterms:modified xsi:type="dcterms:W3CDTF">2024-02-18T11:42:15Z</dcterms:modified>
</cp:coreProperties>
</file>